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0"/>
    <p:sldId id="257" r:id="rId51"/>
    <p:sldId id="258" r:id="rId52"/>
    <p:sldId id="259" r:id="rId53"/>
    <p:sldId id="260" r:id="rId54"/>
    <p:sldId id="261" r:id="rId55"/>
    <p:sldId id="262" r:id="rId56"/>
    <p:sldId id="263" r:id="rId57"/>
    <p:sldId id="264" r:id="rId58"/>
    <p:sldId id="265" r:id="rId59"/>
  </p:sldIdLst>
  <p:sldSz cx="9753600" cy="7315200"/>
  <p:notesSz cx="6858000" cy="9144000"/>
  <p:embeddedFontLst>
    <p:embeddedFont>
      <p:font typeface="Josefin Sans 1" charset="1" panose="00000000000000000000"/>
      <p:regular r:id="rId6"/>
    </p:embeddedFont>
    <p:embeddedFont>
      <p:font typeface="Josefin Sans 1 Bold" charset="1" panose="00000000000000000000"/>
      <p:regular r:id="rId7"/>
    </p:embeddedFont>
    <p:embeddedFont>
      <p:font typeface="Josefin Sans 1 Italics" charset="1" panose="00000000000000000000"/>
      <p:regular r:id="rId8"/>
    </p:embeddedFont>
    <p:embeddedFont>
      <p:font typeface="Josefin Sans 1 Bold Italics" charset="1" panose="000000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IBM Plex Sans" charset="1" panose="020B0503050203000203"/>
      <p:regular r:id="rId14"/>
    </p:embeddedFont>
    <p:embeddedFont>
      <p:font typeface="IBM Plex Sans Bold" charset="1" panose="020B0803050203000203"/>
      <p:regular r:id="rId15"/>
    </p:embeddedFont>
    <p:embeddedFont>
      <p:font typeface="IBM Plex Sans Italics" charset="1" panose="020B0503050203000203"/>
      <p:regular r:id="rId16"/>
    </p:embeddedFont>
    <p:embeddedFont>
      <p:font typeface="IBM Plex Sans Bold Italics" charset="1" panose="020B0803050203000203"/>
      <p:regular r:id="rId17"/>
    </p:embeddedFont>
    <p:embeddedFont>
      <p:font typeface="IBM Plex Sans Thin" charset="1" panose="020B0203050203000203"/>
      <p:regular r:id="rId18"/>
    </p:embeddedFont>
    <p:embeddedFont>
      <p:font typeface="IBM Plex Sans Thin Italics" charset="1" panose="020B0203050203000203"/>
      <p:regular r:id="rId19"/>
    </p:embeddedFont>
    <p:embeddedFont>
      <p:font typeface="IBM Plex Sans Medium" charset="1" panose="020B0603050203000203"/>
      <p:regular r:id="rId20"/>
    </p:embeddedFont>
    <p:embeddedFont>
      <p:font typeface="IBM Plex Sans Medium Italics" charset="1" panose="020B0603050203000203"/>
      <p:regular r:id="rId21"/>
    </p:embeddedFont>
    <p:embeddedFont>
      <p:font typeface="Josefin Sans 2" charset="1" panose="00000500000000000000"/>
      <p:regular r:id="rId22"/>
    </p:embeddedFont>
    <p:embeddedFont>
      <p:font typeface="Josefin Sans 2 Bold" charset="1" panose="00000800000000000000"/>
      <p:regular r:id="rId23"/>
    </p:embeddedFont>
    <p:embeddedFont>
      <p:font typeface="Josefin Sans 2 Italics" charset="1" panose="00000500000000000000"/>
      <p:regular r:id="rId24"/>
    </p:embeddedFont>
    <p:embeddedFont>
      <p:font typeface="Josefin Sans 2 Bold Italics" charset="1" panose="00000800000000000000"/>
      <p:regular r:id="rId25"/>
    </p:embeddedFont>
    <p:embeddedFont>
      <p:font typeface="Josefin Sans 2 Thin" charset="1" panose="00000300000000000000"/>
      <p:regular r:id="rId26"/>
    </p:embeddedFont>
    <p:embeddedFont>
      <p:font typeface="Josefin Sans 2 Thin Italics" charset="1" panose="00000300000000000000"/>
      <p:regular r:id="rId27"/>
    </p:embeddedFont>
    <p:embeddedFont>
      <p:font typeface="Josefin Sans 2 Light" charset="1" panose="00000400000000000000"/>
      <p:regular r:id="rId28"/>
    </p:embeddedFont>
    <p:embeddedFont>
      <p:font typeface="Josefin Sans 2 Light Italics" charset="1" panose="00000400000000000000"/>
      <p:regular r:id="rId29"/>
    </p:embeddedFont>
    <p:embeddedFont>
      <p:font typeface="Josefin Sans 2 Semi-Bold" charset="1" panose="00000700000000000000"/>
      <p:regular r:id="rId30"/>
    </p:embeddedFont>
    <p:embeddedFont>
      <p:font typeface="Josefin Sans 2 Semi-Bold Italics" charset="1" panose="00000700000000000000"/>
      <p:regular r:id="rId31"/>
    </p:embeddedFont>
    <p:embeddedFont>
      <p:font typeface="Montserrat" charset="1" panose="00000500000000000000"/>
      <p:regular r:id="rId32"/>
    </p:embeddedFont>
    <p:embeddedFont>
      <p:font typeface="Montserrat Bold" charset="1" panose="00000800000000000000"/>
      <p:regular r:id="rId33"/>
    </p:embeddedFont>
    <p:embeddedFont>
      <p:font typeface="Montserrat Italics" charset="1" panose="00000500000000000000"/>
      <p:regular r:id="rId34"/>
    </p:embeddedFont>
    <p:embeddedFont>
      <p:font typeface="Montserrat Bold Italics" charset="1" panose="00000800000000000000"/>
      <p:regular r:id="rId35"/>
    </p:embeddedFont>
    <p:embeddedFont>
      <p:font typeface="Montserrat Thin" charset="1" panose="00000300000000000000"/>
      <p:regular r:id="rId36"/>
    </p:embeddedFont>
    <p:embeddedFont>
      <p:font typeface="Montserrat Thin Italics" charset="1" panose="00000300000000000000"/>
      <p:regular r:id="rId37"/>
    </p:embeddedFont>
    <p:embeddedFont>
      <p:font typeface="Montserrat Extra-Light" charset="1" panose="00000300000000000000"/>
      <p:regular r:id="rId38"/>
    </p:embeddedFont>
    <p:embeddedFont>
      <p:font typeface="Montserrat Extra-Light Italics" charset="1" panose="00000300000000000000"/>
      <p:regular r:id="rId39"/>
    </p:embeddedFont>
    <p:embeddedFont>
      <p:font typeface="Montserrat Light" charset="1" panose="00000400000000000000"/>
      <p:regular r:id="rId40"/>
    </p:embeddedFont>
    <p:embeddedFont>
      <p:font typeface="Montserrat Light Italics" charset="1" panose="00000400000000000000"/>
      <p:regular r:id="rId41"/>
    </p:embeddedFont>
    <p:embeddedFont>
      <p:font typeface="Montserrat Medium" charset="1" panose="00000600000000000000"/>
      <p:regular r:id="rId42"/>
    </p:embeddedFont>
    <p:embeddedFont>
      <p:font typeface="Montserrat Medium Italics" charset="1" panose="00000600000000000000"/>
      <p:regular r:id="rId43"/>
    </p:embeddedFont>
    <p:embeddedFont>
      <p:font typeface="Montserrat Semi-Bold" charset="1" panose="00000700000000000000"/>
      <p:regular r:id="rId44"/>
    </p:embeddedFont>
    <p:embeddedFont>
      <p:font typeface="Montserrat Semi-Bold Italics" charset="1" panose="00000700000000000000"/>
      <p:regular r:id="rId45"/>
    </p:embeddedFont>
    <p:embeddedFont>
      <p:font typeface="Montserrat Ultra-Bold" charset="1" panose="00000900000000000000"/>
      <p:regular r:id="rId46"/>
    </p:embeddedFont>
    <p:embeddedFont>
      <p:font typeface="Montserrat Ultra-Bold Italics" charset="1" panose="00000900000000000000"/>
      <p:regular r:id="rId47"/>
    </p:embeddedFont>
    <p:embeddedFont>
      <p:font typeface="Montserrat Heavy" charset="1" panose="00000A00000000000000"/>
      <p:regular r:id="rId48"/>
    </p:embeddedFont>
    <p:embeddedFont>
      <p:font typeface="Montserrat Heavy Italics" charset="1" panose="00000A00000000000000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slides/slide1.xml" Type="http://schemas.openxmlformats.org/officeDocument/2006/relationships/slide"/><Relationship Id="rId51" Target="slides/slide2.xml" Type="http://schemas.openxmlformats.org/officeDocument/2006/relationships/slide"/><Relationship Id="rId52" Target="slides/slide3.xml" Type="http://schemas.openxmlformats.org/officeDocument/2006/relationships/slide"/><Relationship Id="rId53" Target="slides/slide4.xml" Type="http://schemas.openxmlformats.org/officeDocument/2006/relationships/slide"/><Relationship Id="rId54" Target="slides/slide5.xml" Type="http://schemas.openxmlformats.org/officeDocument/2006/relationships/slide"/><Relationship Id="rId55" Target="slides/slide6.xml" Type="http://schemas.openxmlformats.org/officeDocument/2006/relationships/slide"/><Relationship Id="rId56" Target="slides/slide7.xml" Type="http://schemas.openxmlformats.org/officeDocument/2006/relationships/slide"/><Relationship Id="rId57" Target="slides/slide8.xml" Type="http://schemas.openxmlformats.org/officeDocument/2006/relationships/slide"/><Relationship Id="rId58" Target="slides/slide9.xml" Type="http://schemas.openxmlformats.org/officeDocument/2006/relationships/slide"/><Relationship Id="rId59" Target="slides/slide10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14230" y="0"/>
            <a:ext cx="13159161" cy="7391062"/>
          </a:xfrm>
          <a:custGeom>
            <a:avLst/>
            <a:gdLst/>
            <a:ahLst/>
            <a:cxnLst/>
            <a:rect r="r" b="b" t="t" l="l"/>
            <a:pathLst>
              <a:path h="7391062" w="13159161">
                <a:moveTo>
                  <a:pt x="0" y="0"/>
                </a:moveTo>
                <a:lnTo>
                  <a:pt x="13159161" y="0"/>
                </a:lnTo>
                <a:lnTo>
                  <a:pt x="13159161" y="7391062"/>
                </a:lnTo>
                <a:lnTo>
                  <a:pt x="0" y="7391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80021" y="1735236"/>
            <a:ext cx="8142059" cy="1155849"/>
            <a:chOff x="0" y="0"/>
            <a:chExt cx="10856078" cy="154113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38100"/>
              <a:ext cx="10646861" cy="10353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20"/>
                </a:lnSpc>
              </a:pPr>
              <a:r>
                <a:rPr lang="en-US" sz="2920" spc="408">
                  <a:solidFill>
                    <a:srgbClr val="FFFFFF"/>
                  </a:solidFill>
                  <a:latin typeface="Josefin Sans 1 Bold"/>
                </a:rPr>
                <a:t>REPORT ANALISI DATI E-COMMERCE</a:t>
              </a:r>
            </a:p>
            <a:p>
              <a:pPr>
                <a:lnSpc>
                  <a:spcPts val="2920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61147" y="1171739"/>
              <a:ext cx="10794931" cy="3693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31"/>
                </a:lnSpc>
              </a:pPr>
              <a:r>
                <a:rPr lang="en-US" sz="1609" spc="64">
                  <a:solidFill>
                    <a:srgbClr val="022759"/>
                  </a:solidFill>
                  <a:latin typeface="Josefin Sans 1"/>
                </a:rPr>
                <a:t> 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63475" y="5270076"/>
            <a:ext cx="2108509" cy="1854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1"/>
              </a:lnSpc>
              <a:spcBef>
                <a:spcPct val="0"/>
              </a:spcBef>
            </a:pPr>
            <a:r>
              <a:rPr lang="en-US" sz="1610" spc="64">
                <a:solidFill>
                  <a:srgbClr val="000000"/>
                </a:solidFill>
                <a:latin typeface="Josefin Sans 1 Bold"/>
              </a:rPr>
              <a:t>15/01/2024</a:t>
            </a:r>
          </a:p>
          <a:p>
            <a:pPr algn="just">
              <a:lnSpc>
                <a:spcPts val="2431"/>
              </a:lnSpc>
              <a:spcBef>
                <a:spcPct val="0"/>
              </a:spcBef>
            </a:pPr>
            <a:r>
              <a:rPr lang="en-US" sz="1610" spc="64">
                <a:solidFill>
                  <a:srgbClr val="000000"/>
                </a:solidFill>
                <a:latin typeface="Josefin Sans 1 Bold"/>
              </a:rPr>
              <a:t>Redatto da:</a:t>
            </a:r>
          </a:p>
          <a:p>
            <a:pPr algn="just">
              <a:lnSpc>
                <a:spcPts val="2431"/>
              </a:lnSpc>
              <a:spcBef>
                <a:spcPct val="0"/>
              </a:spcBef>
            </a:pPr>
            <a:r>
              <a:rPr lang="en-US" sz="1610" spc="64">
                <a:solidFill>
                  <a:srgbClr val="000000"/>
                </a:solidFill>
                <a:latin typeface="Josefin Sans 1 Bold"/>
              </a:rPr>
              <a:t>Manis Deborah</a:t>
            </a:r>
          </a:p>
          <a:p>
            <a:pPr algn="just">
              <a:lnSpc>
                <a:spcPts val="2431"/>
              </a:lnSpc>
              <a:spcBef>
                <a:spcPct val="0"/>
              </a:spcBef>
            </a:pPr>
            <a:r>
              <a:rPr lang="en-US" sz="1610" spc="64">
                <a:solidFill>
                  <a:srgbClr val="000000"/>
                </a:solidFill>
                <a:latin typeface="Josefin Sans 1 Bold"/>
              </a:rPr>
              <a:t>Passaro Miriam</a:t>
            </a:r>
          </a:p>
          <a:p>
            <a:pPr algn="just">
              <a:lnSpc>
                <a:spcPts val="2431"/>
              </a:lnSpc>
              <a:spcBef>
                <a:spcPct val="0"/>
              </a:spcBef>
            </a:pPr>
            <a:r>
              <a:rPr lang="en-US" sz="1610" spc="64">
                <a:solidFill>
                  <a:srgbClr val="000000"/>
                </a:solidFill>
                <a:latin typeface="Josefin Sans 1 Bold"/>
              </a:rPr>
              <a:t>Perseu Vanessa Megan</a:t>
            </a:r>
          </a:p>
          <a:p>
            <a:pPr algn="just">
              <a:lnSpc>
                <a:spcPts val="2431"/>
              </a:lnSpc>
              <a:spcBef>
                <a:spcPct val="0"/>
              </a:spcBef>
            </a:pPr>
            <a:r>
              <a:rPr lang="en-US" sz="1610" spc="64">
                <a:solidFill>
                  <a:srgbClr val="000000"/>
                </a:solidFill>
                <a:latin typeface="Josefin Sans 1 Bold"/>
              </a:rPr>
              <a:t>Tripodi Marco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86391" y="3260639"/>
            <a:ext cx="6450674" cy="793921"/>
            <a:chOff x="0" y="0"/>
            <a:chExt cx="8600899" cy="105856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38100"/>
              <a:ext cx="8435144" cy="5527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20"/>
                </a:lnSpc>
              </a:pPr>
              <a:r>
                <a:rPr lang="en-US" sz="2920" spc="408">
                  <a:solidFill>
                    <a:srgbClr val="FFFFFF"/>
                  </a:solidFill>
                  <a:latin typeface="Josefin Sans 1 Bold"/>
                </a:rPr>
                <a:t>GRAZIE PER L’ATTENZIONE!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48445" y="689169"/>
              <a:ext cx="8552454" cy="3693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31"/>
                </a:lnSpc>
              </a:pPr>
              <a:r>
                <a:rPr lang="en-US" sz="1609" spc="64">
                  <a:solidFill>
                    <a:srgbClr val="022759"/>
                  </a:solidFill>
                  <a:latin typeface="Josefin Sans 1"/>
                </a:rPr>
                <a:t> </a:t>
              </a:r>
            </a:p>
          </p:txBody>
        </p:sp>
      </p:grpSp>
    </p:spTree>
  </p:cSld>
  <p:clrMapOvr>
    <a:masterClrMapping/>
  </p:clrMapOvr>
  <p:transition spd="med">
    <p:circl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42639" y="2097805"/>
            <a:ext cx="10763467" cy="538283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0"/>
            <a:ext cx="9753600" cy="921501"/>
            <a:chOff x="0" y="0"/>
            <a:chExt cx="3612444" cy="3412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2445" cy="341297"/>
            </a:xfrm>
            <a:custGeom>
              <a:avLst/>
              <a:gdLst/>
              <a:ahLst/>
              <a:cxnLst/>
              <a:rect r="r" b="b" t="t" l="l"/>
              <a:pathLst>
                <a:path h="341297" w="3612445">
                  <a:moveTo>
                    <a:pt x="0" y="0"/>
                  </a:moveTo>
                  <a:lnTo>
                    <a:pt x="3612445" y="0"/>
                  </a:lnTo>
                  <a:lnTo>
                    <a:pt x="3612445" y="341297"/>
                  </a:lnTo>
                  <a:lnTo>
                    <a:pt x="0" y="341297"/>
                  </a:lnTo>
                  <a:close/>
                </a:path>
              </a:pathLst>
            </a:custGeom>
            <a:solidFill>
              <a:srgbClr val="02275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612444" cy="3889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3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46507" y="1178915"/>
            <a:ext cx="8785176" cy="1143599"/>
            <a:chOff x="0" y="0"/>
            <a:chExt cx="11713568" cy="152479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57150"/>
              <a:ext cx="11487825" cy="5940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17"/>
                </a:lnSpc>
              </a:pPr>
              <a:r>
                <a:rPr lang="en-US" sz="3217" spc="450">
                  <a:solidFill>
                    <a:srgbClr val="022759"/>
                  </a:solidFill>
                  <a:latin typeface="Josefin Sans 1 Bold"/>
                </a:rPr>
                <a:t>ANDAMENTO VENDITE ANNO 2022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65977" y="749438"/>
              <a:ext cx="11647591" cy="7753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29"/>
                </a:lnSpc>
              </a:pPr>
              <a:r>
                <a:rPr lang="en-US" sz="1608" spc="64">
                  <a:solidFill>
                    <a:srgbClr val="022759"/>
                  </a:solidFill>
                  <a:latin typeface="Josefin Sans 1"/>
                </a:rPr>
                <a:t> Il grafico a linee illustra la variazione mensile delle vendite nel corso dell’anno.</a:t>
              </a:r>
            </a:p>
            <a:p>
              <a:pPr>
                <a:lnSpc>
                  <a:spcPts val="242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891259" y="2532127"/>
            <a:ext cx="2532013" cy="298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31"/>
              </a:lnSpc>
              <a:spcBef>
                <a:spcPct val="0"/>
              </a:spcBef>
            </a:pPr>
            <a:r>
              <a:rPr lang="en-US" sz="1610" spc="64">
                <a:solidFill>
                  <a:srgbClr val="022759"/>
                </a:solidFill>
                <a:latin typeface="Josefin Sans 1 Bold"/>
              </a:rPr>
              <a:t>Totale annuale   650976,55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95367" y="2177995"/>
            <a:ext cx="2428506" cy="298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31"/>
              </a:lnSpc>
              <a:spcBef>
                <a:spcPct val="0"/>
              </a:spcBef>
            </a:pPr>
            <a:r>
              <a:rPr lang="en-US" sz="1610" spc="64">
                <a:solidFill>
                  <a:srgbClr val="022759"/>
                </a:solidFill>
                <a:latin typeface="Josefin Sans 1 Bold"/>
              </a:rPr>
              <a:t>Media transazioni </a:t>
            </a:r>
            <a:r>
              <a:rPr lang="en-US" sz="1610" spc="64">
                <a:solidFill>
                  <a:srgbClr val="022759"/>
                </a:solidFill>
                <a:latin typeface="Josefin Sans 1 Bold"/>
              </a:rPr>
              <a:t>1358,81</a:t>
            </a:r>
          </a:p>
        </p:txBody>
      </p:sp>
    </p:spTree>
  </p:cSld>
  <p:clrMapOvr>
    <a:masterClrMapping/>
  </p:clrMapOvr>
  <p:transition spd="med">
    <p:cover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25503" y="2108454"/>
            <a:ext cx="10635683" cy="5361533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0"/>
            <a:ext cx="9753600" cy="921501"/>
            <a:chOff x="0" y="0"/>
            <a:chExt cx="3612444" cy="3412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2445" cy="341297"/>
            </a:xfrm>
            <a:custGeom>
              <a:avLst/>
              <a:gdLst/>
              <a:ahLst/>
              <a:cxnLst/>
              <a:rect r="r" b="b" t="t" l="l"/>
              <a:pathLst>
                <a:path h="341297" w="3612445">
                  <a:moveTo>
                    <a:pt x="0" y="0"/>
                  </a:moveTo>
                  <a:lnTo>
                    <a:pt x="3612445" y="0"/>
                  </a:lnTo>
                  <a:lnTo>
                    <a:pt x="3612445" y="341297"/>
                  </a:lnTo>
                  <a:lnTo>
                    <a:pt x="0" y="341297"/>
                  </a:lnTo>
                  <a:close/>
                </a:path>
              </a:pathLst>
            </a:custGeom>
            <a:solidFill>
              <a:srgbClr val="02275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612444" cy="3889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3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4212" y="1233956"/>
            <a:ext cx="8785176" cy="1146288"/>
            <a:chOff x="0" y="0"/>
            <a:chExt cx="11713568" cy="152838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57150"/>
              <a:ext cx="11487825" cy="5979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17"/>
                </a:lnSpc>
              </a:pPr>
              <a:r>
                <a:rPr lang="en-US" sz="3217" spc="450">
                  <a:solidFill>
                    <a:srgbClr val="022759"/>
                  </a:solidFill>
                  <a:latin typeface="Josefin Sans 1 Bold"/>
                </a:rPr>
                <a:t>ANDAMENTO VENDITE ANNO 2022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65977" y="753258"/>
              <a:ext cx="11647591" cy="7751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29"/>
                </a:lnSpc>
              </a:pPr>
              <a:r>
                <a:rPr lang="en-US" sz="1608" spc="64">
                  <a:solidFill>
                    <a:srgbClr val="022759"/>
                  </a:solidFill>
                  <a:latin typeface="Josefin Sans 1"/>
                </a:rPr>
                <a:t> Il grafico a linee illustra la variazione percentuale mensile delle vendite nel corso dell’anno.</a:t>
              </a:r>
            </a:p>
            <a:p>
              <a:pPr>
                <a:lnSpc>
                  <a:spcPts val="2429"/>
                </a:lnSpc>
              </a:pPr>
            </a:p>
          </p:txBody>
        </p:sp>
      </p:grpSp>
    </p:spTree>
  </p:cSld>
  <p:clrMapOvr>
    <a:masterClrMapping/>
  </p:clrMapOvr>
  <p:transition spd="med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726229" y="920537"/>
            <a:ext cx="11182271" cy="702204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09841" y="864870"/>
            <a:ext cx="8730088" cy="434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</a:pPr>
            <a:r>
              <a:rPr lang="en-US" sz="3219" spc="450">
                <a:solidFill>
                  <a:srgbClr val="022759"/>
                </a:solidFill>
                <a:latin typeface="Josefin Sans 1 Bold"/>
              </a:rPr>
              <a:t>VENDITE PER CATEGORIA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0" y="0"/>
            <a:ext cx="9753600" cy="731520"/>
            <a:chOff x="0" y="0"/>
            <a:chExt cx="3612444" cy="2709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2445" cy="270933"/>
            </a:xfrm>
            <a:custGeom>
              <a:avLst/>
              <a:gdLst/>
              <a:ahLst/>
              <a:cxnLst/>
              <a:rect r="r" b="b" t="t" l="l"/>
              <a:pathLst>
                <a:path h="270933" w="3612445">
                  <a:moveTo>
                    <a:pt x="0" y="0"/>
                  </a:moveTo>
                  <a:lnTo>
                    <a:pt x="3612445" y="0"/>
                  </a:lnTo>
                  <a:lnTo>
                    <a:pt x="3612445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2275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3612444" cy="318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31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09841" y="1284255"/>
            <a:ext cx="8730088" cy="289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31"/>
              </a:lnSpc>
              <a:spcBef>
                <a:spcPct val="0"/>
              </a:spcBef>
            </a:pPr>
            <a:r>
              <a:rPr lang="en-US" sz="1610" spc="64">
                <a:solidFill>
                  <a:srgbClr val="022759"/>
                </a:solidFill>
                <a:latin typeface="Josefin Sans 1"/>
              </a:rPr>
              <a:t>Questa è il grafico che riassume la distribuzione delle vendite suddivisa per categoria e per mese</a:t>
            </a:r>
          </a:p>
        </p:txBody>
      </p:sp>
    </p:spTree>
  </p:cSld>
  <p:clrMapOvr>
    <a:masterClrMapping/>
  </p:clrMapOvr>
  <p:transition spd="med">
    <p:wipe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720388" y="904894"/>
            <a:ext cx="3996782" cy="666584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43731" y="904894"/>
            <a:ext cx="3879183" cy="666584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901971" y="904894"/>
            <a:ext cx="3751898" cy="6665846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0" y="0"/>
            <a:ext cx="9753600" cy="731520"/>
            <a:chOff x="0" y="0"/>
            <a:chExt cx="3612444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2445" cy="270933"/>
            </a:xfrm>
            <a:custGeom>
              <a:avLst/>
              <a:gdLst/>
              <a:ahLst/>
              <a:cxnLst/>
              <a:rect r="r" b="b" t="t" l="l"/>
              <a:pathLst>
                <a:path h="270933" w="3612445">
                  <a:moveTo>
                    <a:pt x="0" y="0"/>
                  </a:moveTo>
                  <a:lnTo>
                    <a:pt x="3612445" y="0"/>
                  </a:lnTo>
                  <a:lnTo>
                    <a:pt x="3612445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2275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612444" cy="318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31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12876" y="864926"/>
            <a:ext cx="8730088" cy="434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</a:pPr>
            <a:r>
              <a:rPr lang="en-US" sz="3219" spc="450">
                <a:solidFill>
                  <a:srgbClr val="022759"/>
                </a:solidFill>
                <a:latin typeface="Josefin Sans 1 Bold"/>
              </a:rPr>
              <a:t>VENDITE PER CATEGORIA</a:t>
            </a:r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10067" y="1565828"/>
            <a:ext cx="10373734" cy="5733878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40111" y="815258"/>
            <a:ext cx="9094146" cy="1147021"/>
            <a:chOff x="0" y="0"/>
            <a:chExt cx="12125528" cy="152936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57150"/>
              <a:ext cx="11891846" cy="5980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19"/>
                </a:lnSpc>
              </a:pPr>
              <a:r>
                <a:rPr lang="en-US" sz="3219" spc="450">
                  <a:solidFill>
                    <a:srgbClr val="022759"/>
                  </a:solidFill>
                  <a:latin typeface="Josefin Sans 1 Bold"/>
                </a:rPr>
                <a:t>PRODOTTI PIÙ VENDUTI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68297" y="753450"/>
              <a:ext cx="12057230" cy="7759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31"/>
                </a:lnSpc>
              </a:pPr>
              <a:r>
                <a:rPr lang="en-US" sz="1610" spc="64">
                  <a:solidFill>
                    <a:srgbClr val="022759"/>
                  </a:solidFill>
                  <a:latin typeface="Josefin Sans 1"/>
                </a:rPr>
                <a:t>Nel grafico vengono rappresentate le quantità più vendute per i tre prodotti principali</a:t>
              </a:r>
            </a:p>
            <a:p>
              <a:pPr>
                <a:lnSpc>
                  <a:spcPts val="2431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265895" y="3275330"/>
            <a:ext cx="22919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Josefin Sans 2"/>
              </a:rPr>
              <a:t>17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95850" y="3442652"/>
            <a:ext cx="24452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Josefin Sans 2"/>
              </a:rPr>
              <a:t>16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32947" y="4050497"/>
            <a:ext cx="238720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Josefin Sans 2"/>
              </a:rPr>
              <a:t>13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0" y="0"/>
            <a:ext cx="9753600" cy="731520"/>
            <a:chOff x="0" y="0"/>
            <a:chExt cx="3612444" cy="2709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2445" cy="270933"/>
            </a:xfrm>
            <a:custGeom>
              <a:avLst/>
              <a:gdLst/>
              <a:ahLst/>
              <a:cxnLst/>
              <a:rect r="r" b="b" t="t" l="l"/>
              <a:pathLst>
                <a:path h="270933" w="3612445">
                  <a:moveTo>
                    <a:pt x="0" y="0"/>
                  </a:moveTo>
                  <a:lnTo>
                    <a:pt x="3612445" y="0"/>
                  </a:lnTo>
                  <a:lnTo>
                    <a:pt x="3612445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2275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3612444" cy="318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31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5297494" y="1804602"/>
            <a:ext cx="3901695" cy="298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31"/>
              </a:lnSpc>
              <a:spcBef>
                <a:spcPct val="0"/>
              </a:spcBef>
            </a:pPr>
            <a:r>
              <a:rPr lang="en-US" sz="1610" spc="64">
                <a:solidFill>
                  <a:srgbClr val="022759"/>
                </a:solidFill>
                <a:latin typeface="Josefin Sans 1 Bold"/>
                <a:ea typeface="Josefin Sans 1 Bold"/>
              </a:rPr>
              <a:t>N° prodotti disponibili in magazzino: 4525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15810" y="2131742"/>
            <a:ext cx="5883379" cy="298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31"/>
              </a:lnSpc>
              <a:spcBef>
                <a:spcPct val="0"/>
              </a:spcBef>
            </a:pPr>
            <a:r>
              <a:rPr lang="en-US" sz="1610" spc="64">
                <a:solidFill>
                  <a:srgbClr val="022759"/>
                </a:solidFill>
                <a:latin typeface="Josefin Sans 1 Bold"/>
              </a:rPr>
              <a:t>Media quantità disponibile per prodotto in magazzino: 50.613</a:t>
            </a: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2440" y="1471137"/>
            <a:ext cx="4166830" cy="5913431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0"/>
            <a:ext cx="9753600" cy="731520"/>
            <a:chOff x="0" y="0"/>
            <a:chExt cx="3612444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2445" cy="270933"/>
            </a:xfrm>
            <a:custGeom>
              <a:avLst/>
              <a:gdLst/>
              <a:ahLst/>
              <a:cxnLst/>
              <a:rect r="r" b="b" t="t" l="l"/>
              <a:pathLst>
                <a:path h="270933" w="3612445">
                  <a:moveTo>
                    <a:pt x="0" y="0"/>
                  </a:moveTo>
                  <a:lnTo>
                    <a:pt x="3612445" y="0"/>
                  </a:lnTo>
                  <a:lnTo>
                    <a:pt x="3612445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2275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612444" cy="318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3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40772" y="816903"/>
            <a:ext cx="9094146" cy="1147021"/>
            <a:chOff x="0" y="0"/>
            <a:chExt cx="12125528" cy="152936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57150"/>
              <a:ext cx="11891846" cy="5980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19"/>
                </a:lnSpc>
              </a:pPr>
              <a:r>
                <a:rPr lang="en-US" sz="3219" spc="450">
                  <a:solidFill>
                    <a:srgbClr val="022759"/>
                  </a:solidFill>
                  <a:latin typeface="Josefin Sans 1 Bold"/>
                </a:rPr>
                <a:t>RECENSIONI PER CATEGORIA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68297" y="753450"/>
              <a:ext cx="12057230" cy="7759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31"/>
                </a:lnSpc>
              </a:pPr>
              <a:r>
                <a:rPr lang="en-US" sz="1610" spc="64">
                  <a:solidFill>
                    <a:srgbClr val="022759"/>
                  </a:solidFill>
                  <a:latin typeface="Josefin Sans 1"/>
                </a:rPr>
                <a:t>Nel grafico vengono rappresentate le medie delle recensioni suddivise per categoria</a:t>
              </a:r>
            </a:p>
            <a:p>
              <a:pPr>
                <a:lnSpc>
                  <a:spcPts val="2431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867407" y="2747030"/>
            <a:ext cx="840143" cy="423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5"/>
              </a:lnSpc>
              <a:spcBef>
                <a:spcPct val="0"/>
              </a:spcBef>
            </a:pPr>
            <a:r>
              <a:rPr lang="en-US" sz="2315" spc="92">
                <a:solidFill>
                  <a:srgbClr val="FFFFFF"/>
                </a:solidFill>
                <a:latin typeface="Josefin Sans 1"/>
              </a:rPr>
              <a:t>2.498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23084" y="2747030"/>
            <a:ext cx="896762" cy="423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5"/>
              </a:lnSpc>
              <a:spcBef>
                <a:spcPct val="0"/>
              </a:spcBef>
            </a:pPr>
            <a:r>
              <a:rPr lang="en-US" sz="2315" spc="92">
                <a:solidFill>
                  <a:srgbClr val="FFFFFF"/>
                </a:solidFill>
                <a:latin typeface="Josefin Sans 1"/>
              </a:rPr>
              <a:t>2.489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35381" y="2747030"/>
            <a:ext cx="871104" cy="423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5"/>
              </a:lnSpc>
              <a:spcBef>
                <a:spcPct val="0"/>
              </a:spcBef>
            </a:pPr>
            <a:r>
              <a:rPr lang="en-US" sz="2315" spc="92">
                <a:solidFill>
                  <a:srgbClr val="FFFFFF"/>
                </a:solidFill>
                <a:latin typeface="Josefin Sans 1"/>
              </a:rPr>
              <a:t>2.472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249371" y="1392510"/>
            <a:ext cx="6856961" cy="6070686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4872038" y="3489268"/>
            <a:ext cx="9525" cy="289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1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7440462" y="3951316"/>
            <a:ext cx="840143" cy="423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5"/>
              </a:lnSpc>
              <a:spcBef>
                <a:spcPct val="0"/>
              </a:spcBef>
            </a:pPr>
            <a:r>
              <a:rPr lang="en-US" sz="2315" spc="92">
                <a:solidFill>
                  <a:srgbClr val="FFFFFF"/>
                </a:solidFill>
                <a:latin typeface="Josefin Sans 1"/>
              </a:rPr>
              <a:t>1671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440462" y="4698374"/>
            <a:ext cx="840143" cy="423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5"/>
              </a:lnSpc>
              <a:spcBef>
                <a:spcPct val="0"/>
              </a:spcBef>
            </a:pPr>
            <a:r>
              <a:rPr lang="en-US" sz="2315" spc="92">
                <a:solidFill>
                  <a:srgbClr val="FFFFFF"/>
                </a:solidFill>
                <a:latin typeface="Josefin Sans 1"/>
              </a:rPr>
              <a:t>1682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440462" y="5424823"/>
            <a:ext cx="840143" cy="423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5"/>
              </a:lnSpc>
              <a:spcBef>
                <a:spcPct val="0"/>
              </a:spcBef>
            </a:pPr>
            <a:r>
              <a:rPr lang="en-US" sz="2315" spc="92">
                <a:solidFill>
                  <a:srgbClr val="FFFFFF"/>
                </a:solidFill>
                <a:latin typeface="Josefin Sans 1"/>
              </a:rPr>
              <a:t>1633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440462" y="6114730"/>
            <a:ext cx="840143" cy="423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5"/>
              </a:lnSpc>
              <a:spcBef>
                <a:spcPct val="0"/>
              </a:spcBef>
            </a:pPr>
            <a:r>
              <a:rPr lang="en-US" sz="2315" spc="92">
                <a:solidFill>
                  <a:srgbClr val="FFFFFF"/>
                </a:solidFill>
                <a:latin typeface="Josefin Sans 1"/>
              </a:rPr>
              <a:t>1651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440462" y="2483514"/>
            <a:ext cx="840143" cy="423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5"/>
              </a:lnSpc>
              <a:spcBef>
                <a:spcPct val="0"/>
              </a:spcBef>
            </a:pPr>
            <a:r>
              <a:rPr lang="en-US" sz="2315" spc="92">
                <a:solidFill>
                  <a:srgbClr val="FFFFFF"/>
                </a:solidFill>
                <a:latin typeface="Josefin Sans 1"/>
              </a:rPr>
              <a:t>1669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440462" y="3205817"/>
            <a:ext cx="840143" cy="423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5"/>
              </a:lnSpc>
              <a:spcBef>
                <a:spcPct val="0"/>
              </a:spcBef>
            </a:pPr>
            <a:r>
              <a:rPr lang="en-US" sz="2315" spc="92">
                <a:solidFill>
                  <a:srgbClr val="FFFFFF"/>
                </a:solidFill>
                <a:latin typeface="Josefin Sans 1"/>
              </a:rPr>
              <a:t>1694</a:t>
            </a:r>
          </a:p>
        </p:txBody>
      </p:sp>
    </p:spTree>
  </p:cSld>
  <p:clrMapOvr>
    <a:masterClrMapping/>
  </p:clrMapOvr>
  <p:transition spd="med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649496" y="1156113"/>
            <a:ext cx="11098562" cy="685940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22547" y="541142"/>
            <a:ext cx="8730088" cy="431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</a:pPr>
            <a:r>
              <a:rPr lang="en-US" sz="3219" spc="450">
                <a:solidFill>
                  <a:srgbClr val="022759"/>
                </a:solidFill>
                <a:latin typeface="Josefin Sans 1 Bold"/>
              </a:rPr>
              <a:t>TOP 20 CLIENTI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22547" y="925172"/>
            <a:ext cx="8851501" cy="593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31"/>
              </a:lnSpc>
            </a:pPr>
            <a:r>
              <a:rPr lang="en-US" sz="1610" spc="64">
                <a:solidFill>
                  <a:srgbClr val="022759"/>
                </a:solidFill>
                <a:latin typeface="Josefin Sans 1"/>
              </a:rPr>
              <a:t>Nel grafico vengono rappresentati i 20 clienti che hanno speso di più.</a:t>
            </a:r>
          </a:p>
          <a:p>
            <a:pPr>
              <a:lnSpc>
                <a:spcPts val="2431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0" y="0"/>
            <a:ext cx="9753600" cy="337945"/>
            <a:chOff x="0" y="0"/>
            <a:chExt cx="3612444" cy="1251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2445" cy="125165"/>
            </a:xfrm>
            <a:custGeom>
              <a:avLst/>
              <a:gdLst/>
              <a:ahLst/>
              <a:cxnLst/>
              <a:rect r="r" b="b" t="t" l="l"/>
              <a:pathLst>
                <a:path h="125165" w="3612445">
                  <a:moveTo>
                    <a:pt x="0" y="0"/>
                  </a:moveTo>
                  <a:lnTo>
                    <a:pt x="3612445" y="0"/>
                  </a:lnTo>
                  <a:lnTo>
                    <a:pt x="3612445" y="125165"/>
                  </a:lnTo>
                  <a:lnTo>
                    <a:pt x="0" y="125165"/>
                  </a:lnTo>
                  <a:close/>
                </a:path>
              </a:pathLst>
            </a:custGeom>
            <a:solidFill>
              <a:srgbClr val="02275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612444" cy="1727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31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396013" y="1345917"/>
            <a:ext cx="2803276" cy="298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31"/>
              </a:lnSpc>
              <a:spcBef>
                <a:spcPct val="0"/>
              </a:spcBef>
            </a:pPr>
            <a:r>
              <a:rPr lang="en-US" sz="1610" spc="64">
                <a:solidFill>
                  <a:srgbClr val="022759"/>
                </a:solidFill>
                <a:latin typeface="Josefin Sans 1 Bold"/>
                <a:ea typeface="Josefin Sans 1 Bold"/>
              </a:rPr>
              <a:t>N° clienti con 0 acquisti: 4525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396013" y="1696704"/>
            <a:ext cx="4128173" cy="298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31"/>
              </a:lnSpc>
              <a:spcBef>
                <a:spcPct val="0"/>
              </a:spcBef>
            </a:pPr>
            <a:r>
              <a:rPr lang="en-US" sz="1610" spc="64">
                <a:solidFill>
                  <a:srgbClr val="022759"/>
                </a:solidFill>
                <a:latin typeface="Josefin Sans 1 Bold"/>
              </a:rPr>
              <a:t>ID Clienti con più transazioni (3): 700, 4063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5384" y="1360040"/>
            <a:ext cx="4254253" cy="298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31"/>
              </a:lnSpc>
              <a:spcBef>
                <a:spcPct val="0"/>
              </a:spcBef>
            </a:pPr>
            <a:r>
              <a:rPr lang="en-US" sz="1610" spc="64">
                <a:solidFill>
                  <a:srgbClr val="022759"/>
                </a:solidFill>
                <a:latin typeface="Josefin Sans 1 Bold"/>
              </a:rPr>
              <a:t>Media clienti registrati al mese 2022: 415.25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5384" y="1696704"/>
            <a:ext cx="4254253" cy="298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31"/>
              </a:lnSpc>
              <a:spcBef>
                <a:spcPct val="0"/>
              </a:spcBef>
            </a:pPr>
            <a:r>
              <a:rPr lang="en-US" sz="1610" spc="64">
                <a:solidFill>
                  <a:srgbClr val="022759"/>
                </a:solidFill>
                <a:latin typeface="Josefin Sans 1 Bold"/>
              </a:rPr>
              <a:t>Media clienti registrati al mese 2023: 17</a:t>
            </a:r>
          </a:p>
        </p:txBody>
      </p:sp>
    </p:spTree>
  </p:cSld>
  <p:clrMapOvr>
    <a:masterClrMapping/>
  </p:clrMapOvr>
  <p:transition spd="med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888668" y="1706599"/>
            <a:ext cx="3841277" cy="384127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558338" y="2045755"/>
            <a:ext cx="283708" cy="28370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18307" y="0"/>
                  </a:moveTo>
                  <a:lnTo>
                    <a:pt x="594493" y="0"/>
                  </a:lnTo>
                  <a:cubicBezTo>
                    <a:pt x="652392" y="0"/>
                    <a:pt x="707919" y="23000"/>
                    <a:pt x="748859" y="63941"/>
                  </a:cubicBezTo>
                  <a:cubicBezTo>
                    <a:pt x="789800" y="104881"/>
                    <a:pt x="812800" y="160408"/>
                    <a:pt x="812800" y="218307"/>
                  </a:cubicBezTo>
                  <a:lnTo>
                    <a:pt x="812800" y="594493"/>
                  </a:lnTo>
                  <a:cubicBezTo>
                    <a:pt x="812800" y="652392"/>
                    <a:pt x="789800" y="707919"/>
                    <a:pt x="748859" y="748859"/>
                  </a:cubicBezTo>
                  <a:cubicBezTo>
                    <a:pt x="707919" y="789800"/>
                    <a:pt x="652392" y="812800"/>
                    <a:pt x="594493" y="812800"/>
                  </a:cubicBezTo>
                  <a:lnTo>
                    <a:pt x="218307" y="812800"/>
                  </a:lnTo>
                  <a:cubicBezTo>
                    <a:pt x="160408" y="812800"/>
                    <a:pt x="104881" y="789800"/>
                    <a:pt x="63941" y="748859"/>
                  </a:cubicBezTo>
                  <a:cubicBezTo>
                    <a:pt x="23000" y="707919"/>
                    <a:pt x="0" y="652392"/>
                    <a:pt x="0" y="594493"/>
                  </a:cubicBezTo>
                  <a:lnTo>
                    <a:pt x="0" y="218307"/>
                  </a:lnTo>
                  <a:cubicBezTo>
                    <a:pt x="0" y="160408"/>
                    <a:pt x="23000" y="104881"/>
                    <a:pt x="63941" y="63941"/>
                  </a:cubicBezTo>
                  <a:cubicBezTo>
                    <a:pt x="104881" y="23000"/>
                    <a:pt x="160408" y="0"/>
                    <a:pt x="218307" y="0"/>
                  </a:cubicBezTo>
                  <a:close/>
                </a:path>
              </a:pathLst>
            </a:custGeom>
            <a:solidFill>
              <a:srgbClr val="02275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1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58338" y="2579280"/>
            <a:ext cx="283708" cy="28370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18307" y="0"/>
                  </a:moveTo>
                  <a:lnTo>
                    <a:pt x="594493" y="0"/>
                  </a:lnTo>
                  <a:cubicBezTo>
                    <a:pt x="652392" y="0"/>
                    <a:pt x="707919" y="23000"/>
                    <a:pt x="748859" y="63941"/>
                  </a:cubicBezTo>
                  <a:cubicBezTo>
                    <a:pt x="789800" y="104881"/>
                    <a:pt x="812800" y="160408"/>
                    <a:pt x="812800" y="218307"/>
                  </a:cubicBezTo>
                  <a:lnTo>
                    <a:pt x="812800" y="594493"/>
                  </a:lnTo>
                  <a:cubicBezTo>
                    <a:pt x="812800" y="652392"/>
                    <a:pt x="789800" y="707919"/>
                    <a:pt x="748859" y="748859"/>
                  </a:cubicBezTo>
                  <a:cubicBezTo>
                    <a:pt x="707919" y="789800"/>
                    <a:pt x="652392" y="812800"/>
                    <a:pt x="594493" y="812800"/>
                  </a:cubicBezTo>
                  <a:lnTo>
                    <a:pt x="218307" y="812800"/>
                  </a:lnTo>
                  <a:cubicBezTo>
                    <a:pt x="160408" y="812800"/>
                    <a:pt x="104881" y="789800"/>
                    <a:pt x="63941" y="748859"/>
                  </a:cubicBezTo>
                  <a:cubicBezTo>
                    <a:pt x="23000" y="707919"/>
                    <a:pt x="0" y="652392"/>
                    <a:pt x="0" y="594493"/>
                  </a:cubicBezTo>
                  <a:lnTo>
                    <a:pt x="0" y="218307"/>
                  </a:lnTo>
                  <a:cubicBezTo>
                    <a:pt x="0" y="160408"/>
                    <a:pt x="23000" y="104881"/>
                    <a:pt x="63941" y="63941"/>
                  </a:cubicBezTo>
                  <a:cubicBezTo>
                    <a:pt x="104881" y="23000"/>
                    <a:pt x="160408" y="0"/>
                    <a:pt x="218307" y="0"/>
                  </a:cubicBezTo>
                  <a:close/>
                </a:path>
              </a:pathLst>
            </a:custGeom>
            <a:solidFill>
              <a:srgbClr val="BE5E8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1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0"/>
            <a:ext cx="9753600" cy="337945"/>
            <a:chOff x="0" y="0"/>
            <a:chExt cx="3612444" cy="12516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2445" cy="125165"/>
            </a:xfrm>
            <a:custGeom>
              <a:avLst/>
              <a:gdLst/>
              <a:ahLst/>
              <a:cxnLst/>
              <a:rect r="r" b="b" t="t" l="l"/>
              <a:pathLst>
                <a:path h="125165" w="3612445">
                  <a:moveTo>
                    <a:pt x="0" y="0"/>
                  </a:moveTo>
                  <a:lnTo>
                    <a:pt x="3612445" y="0"/>
                  </a:lnTo>
                  <a:lnTo>
                    <a:pt x="3612445" y="125165"/>
                  </a:lnTo>
                  <a:lnTo>
                    <a:pt x="0" y="125165"/>
                  </a:lnTo>
                  <a:close/>
                </a:path>
              </a:pathLst>
            </a:custGeom>
            <a:solidFill>
              <a:srgbClr val="02275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3612444" cy="1727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31"/>
                </a:lnSpc>
              </a:pPr>
            </a:p>
          </p:txBody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2610" y="4609265"/>
            <a:ext cx="2409169" cy="2409169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589666" y="3657600"/>
            <a:ext cx="283708" cy="28370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18307" y="0"/>
                  </a:moveTo>
                  <a:lnTo>
                    <a:pt x="594493" y="0"/>
                  </a:lnTo>
                  <a:cubicBezTo>
                    <a:pt x="652392" y="0"/>
                    <a:pt x="707919" y="23000"/>
                    <a:pt x="748859" y="63941"/>
                  </a:cubicBezTo>
                  <a:cubicBezTo>
                    <a:pt x="789800" y="104881"/>
                    <a:pt x="812800" y="160408"/>
                    <a:pt x="812800" y="218307"/>
                  </a:cubicBezTo>
                  <a:lnTo>
                    <a:pt x="812800" y="594493"/>
                  </a:lnTo>
                  <a:cubicBezTo>
                    <a:pt x="812800" y="652392"/>
                    <a:pt x="789800" y="707919"/>
                    <a:pt x="748859" y="748859"/>
                  </a:cubicBezTo>
                  <a:cubicBezTo>
                    <a:pt x="707919" y="789800"/>
                    <a:pt x="652392" y="812800"/>
                    <a:pt x="594493" y="812800"/>
                  </a:cubicBezTo>
                  <a:lnTo>
                    <a:pt x="218307" y="812800"/>
                  </a:lnTo>
                  <a:cubicBezTo>
                    <a:pt x="160408" y="812800"/>
                    <a:pt x="104881" y="789800"/>
                    <a:pt x="63941" y="748859"/>
                  </a:cubicBezTo>
                  <a:cubicBezTo>
                    <a:pt x="23000" y="707919"/>
                    <a:pt x="0" y="652392"/>
                    <a:pt x="0" y="594493"/>
                  </a:cubicBezTo>
                  <a:lnTo>
                    <a:pt x="0" y="218307"/>
                  </a:lnTo>
                  <a:cubicBezTo>
                    <a:pt x="0" y="160408"/>
                    <a:pt x="23000" y="104881"/>
                    <a:pt x="63941" y="63941"/>
                  </a:cubicBezTo>
                  <a:cubicBezTo>
                    <a:pt x="104881" y="23000"/>
                    <a:pt x="160408" y="0"/>
                    <a:pt x="218307" y="0"/>
                  </a:cubicBezTo>
                  <a:close/>
                </a:path>
              </a:pathLst>
            </a:custGeom>
            <a:solidFill>
              <a:srgbClr val="72A2E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1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89666" y="4148005"/>
            <a:ext cx="283708" cy="28370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18307" y="0"/>
                  </a:moveTo>
                  <a:lnTo>
                    <a:pt x="594493" y="0"/>
                  </a:lnTo>
                  <a:cubicBezTo>
                    <a:pt x="652392" y="0"/>
                    <a:pt x="707919" y="23000"/>
                    <a:pt x="748859" y="63941"/>
                  </a:cubicBezTo>
                  <a:cubicBezTo>
                    <a:pt x="789800" y="104881"/>
                    <a:pt x="812800" y="160408"/>
                    <a:pt x="812800" y="218307"/>
                  </a:cubicBezTo>
                  <a:lnTo>
                    <a:pt x="812800" y="594493"/>
                  </a:lnTo>
                  <a:cubicBezTo>
                    <a:pt x="812800" y="652392"/>
                    <a:pt x="789800" y="707919"/>
                    <a:pt x="748859" y="748859"/>
                  </a:cubicBezTo>
                  <a:cubicBezTo>
                    <a:pt x="707919" y="789800"/>
                    <a:pt x="652392" y="812800"/>
                    <a:pt x="594493" y="812800"/>
                  </a:cubicBezTo>
                  <a:lnTo>
                    <a:pt x="218307" y="812800"/>
                  </a:lnTo>
                  <a:cubicBezTo>
                    <a:pt x="160408" y="812800"/>
                    <a:pt x="104881" y="789800"/>
                    <a:pt x="63941" y="748859"/>
                  </a:cubicBezTo>
                  <a:cubicBezTo>
                    <a:pt x="23000" y="707919"/>
                    <a:pt x="0" y="652392"/>
                    <a:pt x="0" y="594493"/>
                  </a:cubicBezTo>
                  <a:lnTo>
                    <a:pt x="0" y="218307"/>
                  </a:lnTo>
                  <a:cubicBezTo>
                    <a:pt x="0" y="160408"/>
                    <a:pt x="23000" y="104881"/>
                    <a:pt x="63941" y="63941"/>
                  </a:cubicBezTo>
                  <a:cubicBezTo>
                    <a:pt x="104881" y="23000"/>
                    <a:pt x="160408" y="0"/>
                    <a:pt x="218307" y="0"/>
                  </a:cubicBezTo>
                  <a:close/>
                </a:path>
              </a:pathLst>
            </a:custGeom>
            <a:solidFill>
              <a:srgbClr val="A24466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1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019950" y="5588751"/>
            <a:ext cx="739973" cy="315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39"/>
              </a:lnSpc>
              <a:spcBef>
                <a:spcPct val="0"/>
              </a:spcBef>
            </a:pPr>
            <a:r>
              <a:rPr lang="en-US" sz="1813">
                <a:solidFill>
                  <a:srgbClr val="FFFFFF"/>
                </a:solidFill>
                <a:latin typeface="Josefin Sans 2 Bold"/>
              </a:rPr>
              <a:t>54.80%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58338" y="419989"/>
            <a:ext cx="4086225" cy="556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7"/>
              </a:lnSpc>
            </a:pPr>
            <a:r>
              <a:rPr lang="en-US" sz="3219">
                <a:solidFill>
                  <a:srgbClr val="003049"/>
                </a:solidFill>
                <a:latin typeface="Josefin Sans 2"/>
              </a:rPr>
              <a:t>STATUS CONSEGNA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9306" y="1998130"/>
            <a:ext cx="2352043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003049"/>
                </a:solidFill>
                <a:latin typeface="Josefin Sans 2 Bold"/>
              </a:rPr>
              <a:t>Consegna Riuscita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9306" y="2262290"/>
            <a:ext cx="272126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>
                <a:solidFill>
                  <a:srgbClr val="003049"/>
                </a:solidFill>
                <a:latin typeface="Josefin Sans 2"/>
              </a:rPr>
              <a:t>Le consegne riuscite sono pari a 244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9306" y="2508533"/>
            <a:ext cx="1929016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003049"/>
                </a:solidFill>
                <a:latin typeface="Josefin Sans 2 Bold"/>
              </a:rPr>
              <a:t>In Consegna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9306" y="2772693"/>
            <a:ext cx="3141035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>
                <a:solidFill>
                  <a:srgbClr val="003049"/>
                </a:solidFill>
                <a:latin typeface="Josefin Sans 2"/>
              </a:rPr>
              <a:t>Attualmente le consegne sono pari a 256</a:t>
            </a:r>
          </a:p>
          <a:p>
            <a:pPr>
              <a:lnSpc>
                <a:spcPts val="1679"/>
              </a:lnSpc>
            </a:pPr>
            <a:r>
              <a:rPr lang="en-US" sz="1200">
                <a:solidFill>
                  <a:srgbClr val="003049"/>
                </a:solidFill>
                <a:latin typeface="Josefin Sans 2"/>
              </a:rPr>
              <a:t>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762148" y="3268731"/>
            <a:ext cx="732020" cy="4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7"/>
              </a:lnSpc>
              <a:spcBef>
                <a:spcPct val="0"/>
              </a:spcBef>
            </a:pPr>
            <a:r>
              <a:rPr lang="en-US" sz="2397">
                <a:solidFill>
                  <a:srgbClr val="FFFFFF"/>
                </a:solidFill>
                <a:latin typeface="Josefin Sans 2 Bold"/>
              </a:rPr>
              <a:t>51,3%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136939" y="3346159"/>
            <a:ext cx="683470" cy="343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94"/>
              </a:lnSpc>
              <a:spcBef>
                <a:spcPct val="0"/>
              </a:spcBef>
            </a:pPr>
            <a:r>
              <a:rPr lang="en-US" sz="2067">
                <a:solidFill>
                  <a:srgbClr val="FFFFFF"/>
                </a:solidFill>
                <a:latin typeface="Josefin Sans 2 Bold"/>
              </a:rPr>
              <a:t>48,7%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58338" y="1013766"/>
            <a:ext cx="8851501" cy="593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31"/>
              </a:lnSpc>
            </a:pPr>
            <a:r>
              <a:rPr lang="en-US" sz="1609" spc="64">
                <a:solidFill>
                  <a:srgbClr val="022759"/>
                </a:solidFill>
                <a:latin typeface="Josefin Sans 1"/>
              </a:rPr>
              <a:t>I grafici rappresentano le consegne riuscite e quelle in consegna, la posta prioritaria e il corriere espresso.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9306" y="3642441"/>
            <a:ext cx="2563556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003049"/>
                </a:solidFill>
                <a:latin typeface="Josefin Sans 2 Bold"/>
              </a:rPr>
              <a:t>Corriere Espresso 54.80%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29306" y="4124441"/>
            <a:ext cx="2352043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003049"/>
                </a:solidFill>
                <a:latin typeface="Josefin Sans 2 Bold"/>
              </a:rPr>
              <a:t>Posta Prioritaria 45.20%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9306" y="5588751"/>
            <a:ext cx="751642" cy="315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39"/>
              </a:lnSpc>
              <a:spcBef>
                <a:spcPct val="0"/>
              </a:spcBef>
            </a:pPr>
            <a:r>
              <a:rPr lang="en-US" sz="1813">
                <a:solidFill>
                  <a:srgbClr val="FFFFFF"/>
                </a:solidFill>
                <a:latin typeface="Josefin Sans 2 Bold"/>
              </a:rPr>
              <a:t>45.20%</a:t>
            </a: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DAF5qcuZxnY</dc:identifier>
  <dcterms:modified xsi:type="dcterms:W3CDTF">2011-08-01T06:04:30Z</dcterms:modified>
  <cp:revision>1</cp:revision>
  <dc:title>Build week - PresentazionePartyCrasher</dc:title>
</cp:coreProperties>
</file>